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9" r:id="rId4"/>
    <p:sldId id="296" r:id="rId5"/>
    <p:sldId id="297" r:id="rId6"/>
    <p:sldId id="258" r:id="rId7"/>
    <p:sldId id="288" r:id="rId8"/>
    <p:sldId id="290" r:id="rId9"/>
    <p:sldId id="292" r:id="rId10"/>
    <p:sldId id="294" r:id="rId11"/>
    <p:sldId id="287" r:id="rId12"/>
    <p:sldId id="277" r:id="rId13"/>
    <p:sldId id="268" r:id="rId14"/>
    <p:sldId id="270" r:id="rId15"/>
    <p:sldId id="271" r:id="rId16"/>
    <p:sldId id="282" r:id="rId17"/>
    <p:sldId id="283" r:id="rId18"/>
    <p:sldId id="284" r:id="rId19"/>
    <p:sldId id="285" r:id="rId20"/>
    <p:sldId id="280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AFC4-D8B3-427C-88C3-C1CDF6CCC8C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BA6-0056-4E4F-8247-ED5F16DCA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AFC4-D8B3-427C-88C3-C1CDF6CCC8C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BA6-0056-4E4F-8247-ED5F16DCA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AFC4-D8B3-427C-88C3-C1CDF6CCC8C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BA6-0056-4E4F-8247-ED5F16DCADC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AFC4-D8B3-427C-88C3-C1CDF6CCC8C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BA6-0056-4E4F-8247-ED5F16DCAD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AFC4-D8B3-427C-88C3-C1CDF6CCC8C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BA6-0056-4E4F-8247-ED5F16DCA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AFC4-D8B3-427C-88C3-C1CDF6CCC8C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BA6-0056-4E4F-8247-ED5F16DCAD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AFC4-D8B3-427C-88C3-C1CDF6CCC8C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BA6-0056-4E4F-8247-ED5F16DCA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AFC4-D8B3-427C-88C3-C1CDF6CCC8C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BA6-0056-4E4F-8247-ED5F16DCA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AFC4-D8B3-427C-88C3-C1CDF6CCC8C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BA6-0056-4E4F-8247-ED5F16DCA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AFC4-D8B3-427C-88C3-C1CDF6CCC8C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BA6-0056-4E4F-8247-ED5F16DCADC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AFC4-D8B3-427C-88C3-C1CDF6CCC8C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7BA6-0056-4E4F-8247-ED5F16DCAD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BDDAFC4-D8B3-427C-88C3-C1CDF6CCC8C0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A247BA6-0056-4E4F-8247-ED5F16DCAD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992888" cy="360039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Психолого-педагогическая реабилитация детей с инвалидностью в образовательной организации.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C:\Users\ПМПК-6\Downloads\thumbnail (6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45224"/>
            <a:ext cx="1368152" cy="123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57054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Franklin Gothic Book"/>
              </a:rPr>
              <a:t>Замалова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Franklin Gothic Book"/>
              </a:rPr>
              <a:t>Ильнара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Franklin Gothic Book"/>
              </a:rPr>
              <a:t>Ильдусовна,</a:t>
            </a:r>
          </a:p>
          <a:p>
            <a:pPr marL="342900" indent="-342900" algn="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Franklin Gothic Book"/>
              </a:rPr>
              <a:t>с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Franklin Gothic Book"/>
              </a:rPr>
              <a:t>оциальный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Franklin Gothic Book"/>
              </a:rPr>
              <a:t>педагог  ПМПК г. Тюмени </a:t>
            </a:r>
          </a:p>
          <a:p>
            <a:pPr marL="342900" lvl="0" indent="-342900" algn="r"/>
            <a:endParaRPr lang="ru-RU" b="1" dirty="0">
              <a:solidFill>
                <a:schemeClr val="accent4">
                  <a:lumMod val="50000"/>
                </a:scheme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673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95556" y="1988840"/>
            <a:ext cx="371026" cy="398356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797B7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0000"/>
              </a:solidFill>
              <a:latin typeface="Franklin Gothic Book"/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2"/>
          <a:srcRect l="29756" t="20661" r="24482" b="25344"/>
          <a:stretch/>
        </p:blipFill>
        <p:spPr bwMode="auto">
          <a:xfrm>
            <a:off x="683568" y="642450"/>
            <a:ext cx="7848872" cy="5461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33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844824"/>
            <a:ext cx="7408333" cy="3993307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в ПМПК для разработки Плана мероприятий по психолого-педагогической реабилитации или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абилитации (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наличии отметки в ИПРА!!!).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Плана мероприятий по психолого-педагогической реабилитации или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абилитации в ОО (проставить отметки о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выполнении, либо невыполнении мероприятий с указанием причины ).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1B6FD"/>
              </a:buClr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Предоставить план мероприятий из ОО в ПМПК не позднее чем за 60 дней до окончания срока действия ИПРА (Приказ Департамента Образования и Науки Тюменской Области от 20.01.2016 № 24а/ОД «Об утверждении порядка реализации приказа Минтруда России от 31.07.2015 № 528н»),  либо перед комиссией ПМПК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17945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действий родителей после оформления инвалидности ребенку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4209331"/>
          </a:xfrm>
        </p:spPr>
        <p:txBody>
          <a:bodyPr/>
          <a:lstStyle/>
          <a:p>
            <a:pPr marL="342900" lvl="0" indent="-342900">
              <a:spcBef>
                <a:spcPts val="800"/>
              </a:spcBef>
              <a:buClrTx/>
              <a:buSzTx/>
              <a:buNone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Паспорт родителя (законного представителя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800"/>
              </a:spcBef>
              <a:buClrTx/>
              <a:buSzTx/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Индивидуальная программа реабилитации или абилитации (ИПРА )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800"/>
              </a:spcBef>
              <a:buClrTx/>
              <a:buSzTx/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Копия заключения  ПМПК (ЦПМПК)</a:t>
            </a:r>
          </a:p>
          <a:p>
            <a:pPr marL="342900" lvl="0" indent="-342900">
              <a:spcBef>
                <a:spcPts val="800"/>
              </a:spcBef>
              <a:buClrTx/>
              <a:buSzTx/>
              <a:buNone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Заявление/согласие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/>
          <a:lstStyle/>
          <a:p>
            <a:r>
              <a:rPr lang="ru-RU" sz="2400" cap="all" dirty="0">
                <a:solidFill>
                  <a:schemeClr val="tx1"/>
                </a:solidFill>
                <a:latin typeface="Franklin Gothic Medium"/>
              </a:rPr>
              <a:t>Документы для разработки плана мероприятий психолого-педагогической реабилитации или абилитации инвалида, ребенка-инвалида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13716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71538" y="739322"/>
          <a:ext cx="7408862" cy="5196793"/>
        </p:xfrm>
        <a:graphic>
          <a:graphicData uri="http://schemas.openxmlformats.org/drawingml/2006/table">
            <a:tbl>
              <a:tblPr/>
              <a:tblGrid>
                <a:gridCol w="2181545"/>
                <a:gridCol w="2072468"/>
                <a:gridCol w="1778798"/>
                <a:gridCol w="1376051"/>
              </a:tblGrid>
              <a:tr h="17626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Учреждения образования</a:t>
                      </a:r>
                    </a:p>
                  </a:txBody>
                  <a:tcPr marL="8394" marR="8394" marT="8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12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 мероприятий по психолого-педагогической реабилитации или абилитации инвалида, ребёнка-инвалида</a:t>
                      </a:r>
                    </a:p>
                  </a:txBody>
                  <a:tcPr marL="8394" marR="8394" marT="83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2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Ф.И.О. ребёнка-инвалида</a:t>
                      </a:r>
                    </a:p>
                  </a:txBody>
                  <a:tcPr marL="8394" marR="8394" marT="8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Иванов Иван Иванович </a:t>
                      </a:r>
                    </a:p>
                  </a:txBody>
                  <a:tcPr marL="8394" marR="8394" marT="8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2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 ИПРА</a:t>
                      </a:r>
                    </a:p>
                  </a:txBody>
                  <a:tcPr marL="8394" marR="8394" marT="8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349000.6.72/2023</a:t>
                      </a:r>
                    </a:p>
                  </a:txBody>
                  <a:tcPr marL="8394" marR="8394" marT="83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2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дата выдачи ИПРА</a:t>
                      </a:r>
                    </a:p>
                  </a:txBody>
                  <a:tcPr marL="8394" marR="8394" marT="8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01.01.2023</a:t>
                      </a:r>
                    </a:p>
                  </a:txBody>
                  <a:tcPr marL="8394" marR="8394" marT="83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дата разработки плана мероприятий</a:t>
                      </a:r>
                    </a:p>
                  </a:txBody>
                  <a:tcPr marL="8394" marR="8394" marT="8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30.08.2023</a:t>
                      </a:r>
                    </a:p>
                  </a:txBody>
                  <a:tcPr marL="8394" marR="8394" marT="83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5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название мероприятия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исполнитель мероприятия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дата исполнения мероприятия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3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Условия по организации обучения 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38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Адаптированная основная образовательная программа  (адаптированная образовательная программа дошкольного образования для обучающихся с расстройствами аутистического спектра)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Учреждения образования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01.01.2023 - 04.06.2035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9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Специальные педагогические условия для получения образования  (форма обучения - очная; режим - полный день, использование учебных пособий, дидактических материалов в соответствии с программой, соблюдение режима труда и отдыха с учетом состояния здоровья ребенка, общее тьюторское сопровождение на период реализации АООП)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Учреждения образования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01.01.2023 - 04.06.2035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6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Психолого-педагогическая помощь 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4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Психолого-педагогическое консультирование инвалида и его семьи  (консультативная помощь семье по вопросам коррекции проблем развития ребенка)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Учреждения образования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01.01.2023 - 04.06.2035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1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Педагогическая коррекция  (занятия с педагогом-психологом, учителем-дефектологом; занятия с учителем-логопедом)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Учреждения образования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01.01.2023 - 04.06.2035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50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Психолого-педагогическое сопровождение учебного процесса  (сопровождение консилиумом образовательной организации)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Учреждения образования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01.01.2023 - 04.06.2035</a:t>
                      </a:r>
                    </a:p>
                  </a:txBody>
                  <a:tcPr marL="8394" marR="8394" marT="8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25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 перечнем мероприятий ознакомлен, согласен, один экземпляр получил на руки</a:t>
                      </a:r>
                    </a:p>
                  </a:txBody>
                  <a:tcPr marL="8394" marR="8394" marT="83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(подпись)</a:t>
                      </a:r>
                    </a:p>
                  </a:txBody>
                  <a:tcPr marL="8394" marR="8394" marT="8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(расшифровка подписи)</a:t>
                      </a:r>
                    </a:p>
                  </a:txBody>
                  <a:tcPr marL="8394" marR="8394" marT="8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5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94" marR="8394" marT="8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94" marR="8394" marT="8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94" marR="8394" marT="8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94" marR="8394" marT="8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2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Дата выдачи перечня мероприятий</a:t>
                      </a:r>
                    </a:p>
                  </a:txBody>
                  <a:tcPr marL="8394" marR="8394" marT="8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94" marR="8394" marT="8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94" marR="8394" marT="8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94" marR="8394" marT="83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04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3" t="18225" r="25877" b="20037"/>
          <a:stretch/>
        </p:blipFill>
        <p:spPr bwMode="auto">
          <a:xfrm>
            <a:off x="683568" y="969181"/>
            <a:ext cx="7848872" cy="526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03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988840"/>
            <a:ext cx="7408333" cy="4569371"/>
          </a:xfrm>
        </p:spPr>
        <p:txBody>
          <a:bodyPr/>
          <a:lstStyle/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500" b="1" dirty="0">
                <a:solidFill>
                  <a:srgbClr val="000000"/>
                </a:solidFill>
                <a:latin typeface="Franklin Gothic Book"/>
              </a:rPr>
              <a:t>Выполнено</a:t>
            </a: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500" b="1" dirty="0">
                <a:solidFill>
                  <a:srgbClr val="000000"/>
                </a:solidFill>
                <a:latin typeface="Franklin Gothic Book"/>
              </a:rPr>
              <a:t>Выполнено частично (указать причину)</a:t>
            </a: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500" b="1" dirty="0">
                <a:solidFill>
                  <a:srgbClr val="000000"/>
                </a:solidFill>
                <a:latin typeface="Franklin Gothic Book"/>
              </a:rPr>
              <a:t>Не выполнено (указать причину)</a:t>
            </a: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endParaRPr lang="ru-RU" sz="1500" b="1" dirty="0">
              <a:solidFill>
                <a:srgbClr val="000000"/>
              </a:solidFill>
              <a:latin typeface="Franklin Gothic Book"/>
            </a:endParaRPr>
          </a:p>
          <a:p>
            <a:pPr marL="109728" lvl="0" indent="0">
              <a:spcBef>
                <a:spcPts val="800"/>
              </a:spcBef>
              <a:buClrTx/>
              <a:buSzTx/>
              <a:buNone/>
            </a:pPr>
            <a:r>
              <a:rPr lang="ru-RU" sz="1500" b="1" dirty="0">
                <a:solidFill>
                  <a:schemeClr val="tx1"/>
                </a:solidFill>
                <a:latin typeface="Franklin Gothic Book"/>
              </a:rPr>
              <a:t>Возможные причины невыполнения:</a:t>
            </a: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500" b="1" dirty="0">
                <a:solidFill>
                  <a:schemeClr val="tx1"/>
                </a:solidFill>
                <a:latin typeface="Franklin Gothic Book"/>
              </a:rPr>
              <a:t>Не обращался</a:t>
            </a: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rgbClr val="000000"/>
                </a:solidFill>
                <a:latin typeface="Franklin Gothic Book"/>
              </a:rPr>
              <a:t>Невозможность </a:t>
            </a:r>
            <a:r>
              <a:rPr lang="ru-RU" sz="1500" b="1" dirty="0">
                <a:solidFill>
                  <a:srgbClr val="000000"/>
                </a:solidFill>
                <a:latin typeface="Franklin Gothic Book"/>
              </a:rPr>
              <a:t>реализации по месту жительства</a:t>
            </a: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500" b="1" dirty="0">
                <a:solidFill>
                  <a:srgbClr val="000000"/>
                </a:solidFill>
                <a:latin typeface="Franklin Gothic Book"/>
              </a:rPr>
              <a:t>Ухудшение состояния </a:t>
            </a:r>
            <a:r>
              <a:rPr lang="ru-RU" sz="1500" b="1" dirty="0" smtClean="0">
                <a:solidFill>
                  <a:srgbClr val="000000"/>
                </a:solidFill>
                <a:latin typeface="Franklin Gothic Book"/>
              </a:rPr>
              <a:t>здоровья (подтверждается справкой из медицинского учреждения) </a:t>
            </a:r>
            <a:endParaRPr lang="ru-RU" sz="1500" b="1" dirty="0">
              <a:solidFill>
                <a:srgbClr val="000000"/>
              </a:solidFill>
              <a:latin typeface="Franklin Gothic Book"/>
            </a:endParaRP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rgbClr val="000000"/>
                </a:solidFill>
                <a:latin typeface="Franklin Gothic Book"/>
              </a:rPr>
              <a:t>Отказ </a:t>
            </a:r>
            <a:r>
              <a:rPr lang="ru-RU" sz="1500" b="1" dirty="0">
                <a:solidFill>
                  <a:srgbClr val="000000"/>
                </a:solidFill>
                <a:latin typeface="Franklin Gothic Book"/>
              </a:rPr>
              <a:t>от </a:t>
            </a:r>
            <a:r>
              <a:rPr lang="ru-RU" sz="1500" b="1" dirty="0" smtClean="0">
                <a:solidFill>
                  <a:srgbClr val="000000"/>
                </a:solidFill>
                <a:latin typeface="Franklin Gothic Book"/>
              </a:rPr>
              <a:t>проведения (письменный отказ  родителя (законного представителя))</a:t>
            </a:r>
            <a:endParaRPr lang="ru-RU" sz="1500" b="1" dirty="0">
              <a:solidFill>
                <a:srgbClr val="000000"/>
              </a:solidFill>
              <a:latin typeface="Franklin Gothic Book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cap="all" dirty="0">
                <a:solidFill>
                  <a:srgbClr val="000000"/>
                </a:solidFill>
                <a:latin typeface="Franklin Gothic Medium"/>
              </a:rPr>
              <a:t>Выполнение плана мероприятий по психолого-педагогической реабилитации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19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132856"/>
            <a:ext cx="7408333" cy="4281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в первом квартале года проводится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выполнения плана мероприятий по психолого-педагогической реабилитации 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абилитации (конец марта) с целью определения эффективности деятельности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организаций по созданию условий для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детей-инвалидов 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их психофизических особенностей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представляется на бумажном и электронном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носителе.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/>
          </a:bodyPr>
          <a:lstStyle/>
          <a:p>
            <a:r>
              <a:rPr lang="ru-RU" sz="24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выполнения плана мероприятий </a:t>
            </a:r>
            <a:r>
              <a:rPr lang="ru-RU" sz="2400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психолого-педагогической </a:t>
            </a:r>
            <a:r>
              <a:rPr lang="ru-RU" sz="24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реабилитации или абилитации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0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688747"/>
              </p:ext>
            </p:extLst>
          </p:nvPr>
        </p:nvGraphicFramePr>
        <p:xfrm>
          <a:off x="871538" y="1988840"/>
          <a:ext cx="7588892" cy="3672408"/>
        </p:xfrm>
        <a:graphic>
          <a:graphicData uri="http://schemas.openxmlformats.org/drawingml/2006/table">
            <a:tbl>
              <a:tblPr/>
              <a:tblGrid>
                <a:gridCol w="708252"/>
                <a:gridCol w="781064"/>
                <a:gridCol w="443485"/>
                <a:gridCol w="456724"/>
                <a:gridCol w="708252"/>
                <a:gridCol w="747968"/>
                <a:gridCol w="749622"/>
                <a:gridCol w="688395"/>
                <a:gridCol w="690050"/>
                <a:gridCol w="807540"/>
                <a:gridCol w="807540"/>
              </a:tblGrid>
              <a:tr h="3713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№ п/п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ФИО ребёнка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Дата рождения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Срок ИПРА до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Рекомендации по условиям организации обучения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Психолого-педагогическая помощь, оказываемая в учреждении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Профессиональная ориентация, оказываемая в образовательной организации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Примечание 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7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Программа обучения в соответствии с заключением ПМПК (указать)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Специальные педагогические условия для получения образования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Психолого-педагогическое консультирование инвалида и его семьи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Педагогическая коррекция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Психолого-педагогическое сопровождение учебного процесса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31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Иванов Иван Иванович (пример для ДОО)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15.12.2017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19.12.2021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АООП ДО детей с ТНР; выполнено; очно; в постоянном режиме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выполнено; очно; в постоянном режиме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выполенно, очно, ежеквартально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выполнено; очно; еженедельно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выполнено; очно; ежеквартально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9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Петров Иван Иванович (пример для ОО)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17.06.2012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10.11.2026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ООП ООО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 нуждается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 нуждается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 нуждается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 нуждается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0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Сидорова Марина Сергеевна (пример для ОО)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01.02.2012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19.12.2022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АООП НО обучающихся с ЗПР(вариант 7.2); выполнено; на дому; в постоянном режиме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выполнено; на дому; в постоянном режиме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выполенно, очно, ежеквартально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выполнено; на дому; в постоянном режиме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выполнено; очно; ежеквартально</a:t>
                      </a:r>
                    </a:p>
                  </a:txBody>
                  <a:tcPr marL="5353" marR="5353" marT="5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53" marR="5353" marT="5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53" marR="5353" marT="5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отчета о Выполнении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плана мероприятий по психолого-педагогической реабилитации или абилитации ребенка-инвалида в соответствии с рекомендациями медико-социальной экспертизы (МСЭ) и психолого-медико-педагогической комиссии (ПМПК)</a:t>
            </a:r>
          </a:p>
        </p:txBody>
      </p:sp>
    </p:spTree>
    <p:extLst>
      <p:ext uri="{BB962C8B-B14F-4D97-AF65-F5344CB8AC3E}">
        <p14:creationId xmlns:p14="http://schemas.microsoft.com/office/powerpoint/2010/main" val="19873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500" b="1" dirty="0">
                <a:solidFill>
                  <a:srgbClr val="000000"/>
                </a:solidFill>
                <a:latin typeface="Franklin Gothic Book"/>
              </a:rPr>
              <a:t>Выполнено</a:t>
            </a: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500" b="1" dirty="0">
                <a:solidFill>
                  <a:srgbClr val="000000"/>
                </a:solidFill>
                <a:latin typeface="Franklin Gothic Book"/>
              </a:rPr>
              <a:t>Выполнено частично (указать причину)</a:t>
            </a: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500" b="1" dirty="0">
                <a:solidFill>
                  <a:srgbClr val="000000"/>
                </a:solidFill>
                <a:latin typeface="Franklin Gothic Book"/>
              </a:rPr>
              <a:t>Не выполнено (указать причину)</a:t>
            </a: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endParaRPr lang="ru-RU" sz="1500" b="1" dirty="0">
              <a:solidFill>
                <a:srgbClr val="000000"/>
              </a:solidFill>
              <a:latin typeface="Franklin Gothic Book"/>
            </a:endParaRPr>
          </a:p>
          <a:p>
            <a:pPr marL="109728" lvl="0" indent="0">
              <a:spcBef>
                <a:spcPts val="800"/>
              </a:spcBef>
              <a:buClrTx/>
              <a:buSzTx/>
              <a:buNone/>
            </a:pPr>
            <a:r>
              <a:rPr lang="ru-RU" sz="1500" b="1" dirty="0">
                <a:solidFill>
                  <a:srgbClr val="0070C0"/>
                </a:solidFill>
                <a:latin typeface="Franklin Gothic Book"/>
              </a:rPr>
              <a:t>Возможные причины невыполнения:</a:t>
            </a: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500" b="1" dirty="0">
                <a:solidFill>
                  <a:srgbClr val="000000"/>
                </a:solidFill>
                <a:latin typeface="Franklin Gothic Book"/>
              </a:rPr>
              <a:t>Не обращался</a:t>
            </a: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500" b="1" dirty="0">
                <a:solidFill>
                  <a:srgbClr val="000000"/>
                </a:solidFill>
                <a:latin typeface="Franklin Gothic Book"/>
              </a:rPr>
              <a:t>Состоит в очереди</a:t>
            </a: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500" b="1" dirty="0">
                <a:solidFill>
                  <a:srgbClr val="000000"/>
                </a:solidFill>
                <a:latin typeface="Franklin Gothic Book"/>
              </a:rPr>
              <a:t>Невозможность реализации по месту </a:t>
            </a:r>
            <a:r>
              <a:rPr lang="ru-RU" sz="1500" b="1" dirty="0" smtClean="0">
                <a:solidFill>
                  <a:srgbClr val="000000"/>
                </a:solidFill>
                <a:latin typeface="Franklin Gothic Book"/>
              </a:rPr>
              <a:t>жительства (ребенок находится на реабилитации в другом городе)</a:t>
            </a:r>
            <a:endParaRPr lang="ru-RU" sz="1500" b="1" dirty="0">
              <a:solidFill>
                <a:srgbClr val="000000"/>
              </a:solidFill>
              <a:latin typeface="Franklin Gothic Book"/>
            </a:endParaRP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500" b="1" dirty="0">
                <a:solidFill>
                  <a:srgbClr val="000000"/>
                </a:solidFill>
                <a:latin typeface="Franklin Gothic Book"/>
              </a:rPr>
              <a:t>Ухудшение состояния </a:t>
            </a:r>
            <a:r>
              <a:rPr lang="ru-RU" sz="1500" b="1" dirty="0" smtClean="0">
                <a:solidFill>
                  <a:srgbClr val="000000"/>
                </a:solidFill>
                <a:latin typeface="Franklin Gothic Book"/>
              </a:rPr>
              <a:t>здоровья (справка из медицинского учреждения)</a:t>
            </a:r>
            <a:endParaRPr lang="ru-RU" sz="1500" b="1" dirty="0">
              <a:solidFill>
                <a:srgbClr val="000000"/>
              </a:solidFill>
              <a:latin typeface="Franklin Gothic Book"/>
            </a:endParaRP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500" b="1" dirty="0">
                <a:solidFill>
                  <a:srgbClr val="000000"/>
                </a:solidFill>
                <a:latin typeface="Franklin Gothic Book"/>
              </a:rPr>
              <a:t>Обучается в другом учебном </a:t>
            </a:r>
            <a:r>
              <a:rPr lang="ru-RU" sz="1500" b="1" dirty="0" smtClean="0">
                <a:solidFill>
                  <a:srgbClr val="000000"/>
                </a:solidFill>
                <a:latin typeface="Franklin Gothic Book"/>
              </a:rPr>
              <a:t>заведении (указываем в какое ОУ переведен ребенок)</a:t>
            </a:r>
            <a:endParaRPr lang="ru-RU" sz="1500" b="1" dirty="0">
              <a:solidFill>
                <a:srgbClr val="000000"/>
              </a:solidFill>
              <a:latin typeface="Franklin Gothic Book"/>
            </a:endParaRP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500" b="1" dirty="0">
                <a:solidFill>
                  <a:srgbClr val="000000"/>
                </a:solidFill>
                <a:latin typeface="Franklin Gothic Book"/>
              </a:rPr>
              <a:t>Отказ от </a:t>
            </a:r>
            <a:r>
              <a:rPr lang="ru-RU" sz="1500" b="1" dirty="0" smtClean="0">
                <a:solidFill>
                  <a:srgbClr val="000000"/>
                </a:solidFill>
                <a:latin typeface="Franklin Gothic Book"/>
              </a:rPr>
              <a:t>проведения (письменный отказ от родителя (законного представителя)</a:t>
            </a:r>
            <a:endParaRPr lang="ru-RU" sz="1500" b="1" dirty="0">
              <a:solidFill>
                <a:srgbClr val="000000"/>
              </a:solidFill>
              <a:latin typeface="Franklin Gothic Book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cap="all" dirty="0">
                <a:solidFill>
                  <a:schemeClr val="tx1"/>
                </a:solidFill>
                <a:latin typeface="Franklin Gothic Medium"/>
              </a:rPr>
              <a:t>Выполнение плана мероприятий по психолого-педагогической реабилитации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2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/>
          <a:lstStyle/>
          <a:p>
            <a:r>
              <a:rPr lang="ru-RU" sz="2400" cap="all" dirty="0">
                <a:solidFill>
                  <a:schemeClr val="tx1"/>
                </a:solidFill>
                <a:latin typeface="Franklin Gothic Medium"/>
              </a:rPr>
              <a:t>Выполнение плана мероприятий по психолого-педагогической реабилитации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3568" y="2636912"/>
            <a:ext cx="7416824" cy="3447288"/>
          </a:xfrm>
        </p:spPr>
        <p:txBody>
          <a:bodyPr numCol="2">
            <a:normAutofit/>
          </a:bodyPr>
          <a:lstStyle/>
          <a:p>
            <a:pPr marL="109728" lvl="0" indent="0">
              <a:spcBef>
                <a:spcPts val="800"/>
              </a:spcBef>
              <a:buClrTx/>
              <a:buSzTx/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Franklin Gothic Book"/>
              </a:rPr>
              <a:t>Формы проведения                                            реабилитационных     мероприятий:</a:t>
            </a: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0000"/>
                </a:solidFill>
                <a:latin typeface="Franklin Gothic Book"/>
              </a:rPr>
              <a:t>Очно</a:t>
            </a: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0000"/>
                </a:solidFill>
                <a:latin typeface="Franklin Gothic Book"/>
              </a:rPr>
              <a:t>Очно-заочно</a:t>
            </a: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0000"/>
                </a:solidFill>
                <a:latin typeface="Franklin Gothic Book"/>
              </a:rPr>
              <a:t>Заочно</a:t>
            </a:r>
            <a:endParaRPr lang="ru-RU" sz="1600" b="1" dirty="0">
              <a:solidFill>
                <a:srgbClr val="000000"/>
              </a:solidFill>
              <a:latin typeface="Franklin Gothic Book"/>
            </a:endParaRP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0000"/>
                </a:solidFill>
                <a:latin typeface="Franklin Gothic Book"/>
              </a:rPr>
              <a:t>На дому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lvl="0" indent="0">
              <a:spcBef>
                <a:spcPts val="800"/>
              </a:spcBef>
              <a:buClrTx/>
              <a:buSzTx/>
              <a:buNone/>
            </a:pPr>
            <a:r>
              <a:rPr lang="ru-RU" sz="1600" b="1" dirty="0">
                <a:solidFill>
                  <a:srgbClr val="0070C0"/>
                </a:solidFill>
                <a:latin typeface="Franklin Gothic Book"/>
              </a:rPr>
              <a:t>Периодичность проведения реабилитационных мероприятий:</a:t>
            </a: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0000"/>
                </a:solidFill>
                <a:latin typeface="Franklin Gothic Book"/>
              </a:rPr>
              <a:t>Однократно </a:t>
            </a: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0000"/>
                </a:solidFill>
                <a:latin typeface="Franklin Gothic Book"/>
              </a:rPr>
              <a:t>Еженедельно </a:t>
            </a: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0000"/>
                </a:solidFill>
                <a:latin typeface="Franklin Gothic Book"/>
              </a:rPr>
              <a:t>Ежемесячно</a:t>
            </a: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0000"/>
                </a:solidFill>
                <a:latin typeface="Franklin Gothic Book"/>
              </a:rPr>
              <a:t>Ежеквартально </a:t>
            </a:r>
          </a:p>
          <a:p>
            <a:pPr marL="342900" lvl="0" indent="-342900">
              <a:spcBef>
                <a:spcPts val="8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0000"/>
                </a:solidFill>
                <a:latin typeface="Franklin Gothic Book"/>
              </a:rPr>
              <a:t>В постоянном режиме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58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Ребенок-инвалид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физическое лицо возрастом до 18 лет со стойким расстройством функций организма, спровоцированных последствиями травм, заболеваниями или врожденными дефектами, приводящими к ограничению жизнедеятельности и потребности в социальной защите.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с ограниченными возможностями здоровья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дети, имеющие различные отклонения психического или физического плана, состояние здоровья которых препятствует освоению образовательных программ общего образования вне специальных условий обучения и воспитания, подтвержденных  психолого-медико-педагогической комиссией (ПМПК)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1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276872"/>
            <a:ext cx="7408333" cy="4353347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800"/>
              </a:spcBef>
              <a:buClrTx/>
              <a:buSzTx/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spcBef>
                <a:spcPts val="800"/>
              </a:spcBef>
              <a:buClrTx/>
              <a:buSzTx/>
              <a:buNone/>
            </a:pP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800"/>
              </a:spcBef>
              <a:buClrTx/>
              <a:buSzTx/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Психолого-медико-педагогическая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 г. Тюмени </a:t>
            </a:r>
          </a:p>
          <a:p>
            <a:pPr marL="342900" lvl="0" indent="-342900" algn="just">
              <a:spcBef>
                <a:spcPts val="800"/>
              </a:spcBef>
              <a:buClrTx/>
              <a:buSzTx/>
              <a:buNone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Ул.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Пышминская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 а/1,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№ 15</a:t>
            </a:r>
          </a:p>
          <a:p>
            <a:pPr marL="342900" lvl="0" indent="-342900" algn="just">
              <a:spcBef>
                <a:spcPts val="800"/>
              </a:spcBef>
              <a:buClrTx/>
              <a:buSzTx/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solidFill>
                  <a:srgbClr val="08A1D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8(3452) 39-36-70; 8(3452) 44-40-07</a:t>
            </a:r>
          </a:p>
          <a:p>
            <a:pPr marL="342900" lvl="0" indent="-342900">
              <a:spcBef>
                <a:spcPts val="800"/>
              </a:spcBef>
              <a:buClrTx/>
              <a:buSzTx/>
              <a:buNone/>
            </a:pPr>
            <a:endParaRPr lang="ru-RU" sz="2000" dirty="0">
              <a:solidFill>
                <a:srgbClr val="08A1D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Tx/>
              <a:buSzTx/>
              <a:buNone/>
            </a:pP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Tx/>
              <a:buSzTx/>
              <a:buNone/>
            </a:pP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>
              <a:spcBef>
                <a:spcPts val="0"/>
              </a:spcBef>
              <a:buClrTx/>
              <a:buSzTx/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Замалова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Ильнара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Ильдусовна,</a:t>
            </a:r>
          </a:p>
          <a:p>
            <a:pPr marL="342900" lvl="0" indent="-342900" algn="r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оциальный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 ПМПК г. Тюмени 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252728"/>
          </a:xfrm>
        </p:spPr>
        <p:txBody>
          <a:bodyPr>
            <a:normAutofit/>
          </a:bodyPr>
          <a:lstStyle/>
          <a:p>
            <a:r>
              <a:rPr lang="ru-RU" sz="24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выдача планов мероприятий психолого-педагогической реабилитации или абилитации инвалида, ребенка-инвалида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992888" cy="360039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Психолого-педагогическая реабилитация детей с инвалидностью в образовательной организации.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C:\Users\ПМПК-6\Downloads\thumbnail (6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45224"/>
            <a:ext cx="1368152" cy="123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5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rmAutofit/>
          </a:bodyPr>
          <a:lstStyle/>
          <a:p>
            <a:r>
              <a:rPr lang="ru-RU" sz="2800" cap="all" dirty="0">
                <a:solidFill>
                  <a:srgbClr val="000000"/>
                </a:solidFill>
                <a:latin typeface="Franklin Gothic Medium"/>
              </a:rPr>
              <a:t/>
            </a:r>
            <a:br>
              <a:rPr lang="ru-RU" sz="2800" cap="all" dirty="0">
                <a:solidFill>
                  <a:srgbClr val="000000"/>
                </a:solidFill>
                <a:latin typeface="Franklin Gothic Medium"/>
              </a:rPr>
            </a:br>
            <a:r>
              <a:rPr lang="ru-RU" sz="2800" cap="all" dirty="0" smtClean="0">
                <a:solidFill>
                  <a:srgbClr val="000000"/>
                </a:solidFill>
                <a:latin typeface="Franklin Gothic Medium"/>
              </a:rPr>
              <a:t/>
            </a:r>
            <a:br>
              <a:rPr lang="ru-RU" sz="2800" cap="all" dirty="0" smtClean="0">
                <a:solidFill>
                  <a:srgbClr val="000000"/>
                </a:solidFill>
                <a:latin typeface="Franklin Gothic Medium"/>
              </a:rPr>
            </a:br>
            <a:r>
              <a:rPr lang="ru-RU" sz="2800" cap="all" dirty="0">
                <a:solidFill>
                  <a:srgbClr val="000000"/>
                </a:solidFill>
                <a:latin typeface="Franklin Gothic Medium"/>
              </a:rPr>
              <a:t/>
            </a:r>
            <a:br>
              <a:rPr lang="ru-RU" sz="2800" cap="all" dirty="0">
                <a:solidFill>
                  <a:srgbClr val="000000"/>
                </a:solidFill>
                <a:latin typeface="Franklin Gothic Medium"/>
              </a:rPr>
            </a:br>
            <a:r>
              <a:rPr lang="ru-RU" sz="2800" cap="all" dirty="0" smtClean="0">
                <a:solidFill>
                  <a:srgbClr val="000000"/>
                </a:solidFill>
                <a:latin typeface="Franklin Gothic Medium"/>
              </a:rPr>
              <a:t>Благодарим </a:t>
            </a:r>
            <a:r>
              <a:rPr lang="ru-RU" sz="2800" cap="all" dirty="0">
                <a:solidFill>
                  <a:srgbClr val="000000"/>
                </a:solidFill>
                <a:latin typeface="Franklin Gothic Medium"/>
              </a:rPr>
              <a:t>за внимание!!!</a:t>
            </a:r>
            <a:endParaRPr lang="ru-RU" dirty="0"/>
          </a:p>
        </p:txBody>
      </p:sp>
      <p:pic>
        <p:nvPicPr>
          <p:cNvPr id="4" name="Picture 3" descr="C:\Users\ПМПК-6\Downloads\thumbnail (6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191858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420888"/>
            <a:ext cx="7408333" cy="399330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в Лечебно-профилактическое   учреждение 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Прохождение ПМПК (ЦПМПК)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Прохождение комиссии МСЭ 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16505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действий родителей при установлении/продлении инвалидности ребенку 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00627"/>
            <a:ext cx="13716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99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3614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Минтруда России от 15.10.2015 №723н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порядка разработки и реализации индивидуальной программы реабилитации или абилитации инвалида, индивидуальной программы реабилитации или абилитации ребенка-инвалида, выдаваемых федеральными государственными учреждениями медико-социальной экспертизы, и их форм»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(Настоящий приказ вступил в силу с 1 января 2016 г.)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13716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Индивидуальная программа реабилитации и абилитации (ИПРА)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комплекс оптимальных для инвалида реабилитационных мероприятий, включающий в себя отдельные виды, формы, объемы, сроки и порядок реализации медицинских, профессиональных и других реабилитационных мер, направленных на восстановление, компенсацию нарушенных функций организма, формирование, восстановление, компенсацию способностей инвалида к выполнению определенных видов деятельности.</a:t>
            </a:r>
          </a:p>
          <a:p>
            <a:pPr marL="0" indent="0" algn="just">
              <a:buNone/>
            </a:pPr>
            <a:endParaRPr lang="ru-RU" sz="20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Реабилитация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это меры по восстановлению способностей человека к самообслуживанию и социальной жизни.</a:t>
            </a:r>
          </a:p>
          <a:p>
            <a:pPr marL="0" indent="0" algn="just">
              <a:buNone/>
            </a:pPr>
            <a:endParaRPr lang="ru-RU" sz="2000" b="0" i="0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Абилитация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система и процесс формирования отсутствовавших у инвалидов способностей к бытовой, общественной, профессиональной и иной деятельности.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		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68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    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Справка, установленной формы о признании лица инвалидом</a:t>
            </a:r>
          </a:p>
          <a:p>
            <a:pPr marL="0" indent="0" algn="ctr">
              <a:buNone/>
            </a:pPr>
            <a:r>
              <a:rPr lang="ru-RU" dirty="0" smtClean="0"/>
              <a:t>        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подтверждающие категорию «ребенок-инвалид»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3456384" cy="408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6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Индивидуальная программа реабилитации или абилитации (ИПРА)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t="4133" r="3571" b="40696"/>
          <a:stretch/>
        </p:blipFill>
        <p:spPr bwMode="auto">
          <a:xfrm>
            <a:off x="1475656" y="1844824"/>
            <a:ext cx="612606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8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29722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психолого-педагогической реабилитации или абилитации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993739" y="2564904"/>
            <a:ext cx="481069" cy="398356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797B7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899592" y="3823770"/>
            <a:ext cx="481069" cy="398356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797B7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srgbClr val="FF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440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ИПРА инвалида с 1 января 2021 г. оформляется по-новому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75"/>
          <a:stretch/>
        </p:blipFill>
        <p:spPr bwMode="auto">
          <a:xfrm>
            <a:off x="1011735" y="1762961"/>
            <a:ext cx="7056784" cy="456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84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789</TotalTime>
  <Words>1046</Words>
  <Application>Microsoft Office PowerPoint</Application>
  <PresentationFormat>Экран (4:3)</PresentationFormat>
  <Paragraphs>187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Психолого-педагогическая реабилитация детей с инвалидностью в образовательной организации. </vt:lpstr>
      <vt:lpstr> </vt:lpstr>
      <vt:lpstr>Алгоритм действий родителей при установлении/продлении инвалидности ребенку </vt:lpstr>
      <vt:lpstr>  </vt:lpstr>
      <vt:lpstr>    </vt:lpstr>
      <vt:lpstr>Документы, подтверждающие категорию «ребенок-инвалид»</vt:lpstr>
      <vt:lpstr>Индивидуальная программа реабилитации или абилитации (ИПРА)</vt:lpstr>
      <vt:lpstr> Мероприятия психолого-педагогической реабилитации или абилитации </vt:lpstr>
      <vt:lpstr>ИПРА инвалида с 1 января 2021 г. оформляется по-новому </vt:lpstr>
      <vt:lpstr> </vt:lpstr>
      <vt:lpstr>Алгоритм действий родителей после оформления инвалидности ребенку </vt:lpstr>
      <vt:lpstr>Документы для разработки плана мероприятий психолого-педагогической реабилитации или абилитации инвалида, ребенка-инвалида</vt:lpstr>
      <vt:lpstr> </vt:lpstr>
      <vt:lpstr> </vt:lpstr>
      <vt:lpstr>Выполнение плана мероприятий по психолого-педагогической реабилитации </vt:lpstr>
      <vt:lpstr>Мониторинг выполнения плана мероприятий по психолого-педагогической реабилитации или абилитации</vt:lpstr>
      <vt:lpstr>Форма отчета о Выполнении плана мероприятий по психолого-педагогической реабилитации или абилитации ребенка-инвалида в соответствии с рекомендациями медико-социальной экспертизы (МСЭ) и психолого-медико-педагогической комиссии (ПМПК)</vt:lpstr>
      <vt:lpstr>Выполнение плана мероприятий по психолого-педагогической реабилитации </vt:lpstr>
      <vt:lpstr>Выполнение плана мероприятий по психолого-педагогической реабилитации </vt:lpstr>
      <vt:lpstr>Разработка и выдача планов мероприятий психолого-педагогической реабилитации или абилитации инвалида, ребенка-инвалида</vt:lpstr>
      <vt:lpstr>Психолого-педагогическая реабилитация детей с инвалидностью в образовательной организации.</vt:lpstr>
      <vt:lpstr>   Благодарим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Психолого-педагогическая реабилитация детей с инвалидностью в образовательной организации.</dc:title>
  <dc:creator>ПМПК-6</dc:creator>
  <cp:lastModifiedBy>ПМПК-6</cp:lastModifiedBy>
  <cp:revision>59</cp:revision>
  <dcterms:created xsi:type="dcterms:W3CDTF">2023-09-19T07:00:41Z</dcterms:created>
  <dcterms:modified xsi:type="dcterms:W3CDTF">2023-09-27T05:29:30Z</dcterms:modified>
</cp:coreProperties>
</file>